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61eda97f4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b61eda97f4_1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61eda97f4_1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b61eda97f4_1_4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ea096ce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cea096ce8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ea096ce8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cea096ce8f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ea096ce8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cea096ce8f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ea096ce8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cea096ce8f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12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6.png"/><Relationship Id="rId10" Type="http://schemas.openxmlformats.org/officeDocument/2006/relationships/image" Target="../media/image15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ctángulo&#10;&#10;Descripción generada automáticamente" id="129" name="Google Shape;12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 txBox="1"/>
          <p:nvPr/>
        </p:nvSpPr>
        <p:spPr>
          <a:xfrm>
            <a:off x="0" y="642954"/>
            <a:ext cx="91440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Ciencia de Datos</a:t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2929662" y="1487752"/>
            <a:ext cx="3284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55600" lvl="0" marL="3429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1" lang="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Módulo</a:t>
            </a:r>
            <a:r>
              <a:rPr b="1" lang="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4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/>
          <p:nvPr/>
        </p:nvSpPr>
        <p:spPr>
          <a:xfrm>
            <a:off x="0" y="2398654"/>
            <a:ext cx="91440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EEBD33"/>
                </a:solidFill>
                <a:latin typeface="Calibri"/>
                <a:ea typeface="Calibri"/>
                <a:cs typeface="Calibri"/>
                <a:sym typeface="Calibri"/>
              </a:rPr>
              <a:t>CPU, GPU y TPU</a:t>
            </a:r>
            <a:endParaRPr sz="2500">
              <a:solidFill>
                <a:srgbClr val="EEBD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EEBD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Logotipo&#10;&#10;Descripción generada automáticamente" id="133" name="Google Shape;13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7286" y="39696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pción generada automáticamente" id="134" name="Google Shape;134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77635" y="40392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exto, dibujo&#10;&#10;Descripción generada automáticamente" id="135" name="Google Shape;135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57686" y="40927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exto&#10;&#10;Descripción generada automáticamente" id="136" name="Google Shape;136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60825" y="39696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41" name="Google Shape;14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221450" y="1221575"/>
            <a:ext cx="8693100" cy="3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La Unidad central de procesamiento (CPU), constituye 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el cerebro del dispositivo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informático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 Su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función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es 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procesar secuencias de instrucciones, que obtienen 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través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de varios equipos periféricos, incluidos 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dispositivos de entrada / salida y unidades de almacenamiento auxiliares. Estas secuencias de instrucciones son las que realizan los programas instalados en el dispositivo.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En las computadoras modernas, la CPU está contenida en un chip de circuito integrado llamado microprocesador.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áfico, Gráfico de líneas&#10;&#10;Descripción generada automáticamente" id="143" name="Google Shape;143;p26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Unidad central de procesamiento</a:t>
            </a:r>
            <a:endParaRPr sz="2400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46" name="Google Shape;146;p26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47" name="Google Shape;147;p26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 rotWithShape="1">
          <a:blip r:embed="rId10">
            <a:alphaModFix/>
          </a:blip>
          <a:srcRect b="0" l="2693" r="2788" t="0"/>
          <a:stretch/>
        </p:blipFill>
        <p:spPr>
          <a:xfrm>
            <a:off x="6635925" y="916775"/>
            <a:ext cx="2177874" cy="160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56" name="Google Shape;1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/>
        </p:nvSpPr>
        <p:spPr>
          <a:xfrm>
            <a:off x="221450" y="1221575"/>
            <a:ext cx="8063700" cy="3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La </a:t>
            </a:r>
            <a:r>
              <a:rPr b="1"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Unidad de procesamiento central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(CPU), la </a:t>
            </a:r>
            <a:r>
              <a:rPr b="1"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Unidad de procesamiento de gráficos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(GPU) y la </a:t>
            </a:r>
            <a:r>
              <a:rPr b="1"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Unidad de procesamiento de tensores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(TPU) son procesadores con un propósito y una arquitectura especializados.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Siempre y cuando contemos con el compilador correcto, todas son capaces de realizar las mismas instrucciones, pero cada una posee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características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que los hace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más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eficientes en la 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resolución</a:t>
            </a:r>
            <a:r>
              <a:rPr lang="e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de determinado tipo de problema. 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áfico, Gráfico de líneas&#10;&#10;Descripción generada automáticamente" id="158" name="Google Shape;158;p27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CPU, GPU y TPU</a:t>
            </a:r>
            <a:endParaRPr sz="2400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61" name="Google Shape;161;p27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62" name="Google Shape;162;p27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70" name="Google Shape;17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221450" y="2029800"/>
            <a:ext cx="8693100" cy="24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La principal diferencia entre las arquitecturas es su unidad mínima de procesamiento. 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Calibri"/>
              <a:buChar char="●"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CPU: Unidad de datos 1 X 1 (escalar). 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 Puede manejar decenas de operaciones por ciclo. 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Calibri"/>
              <a:buChar char="●"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GPU: Unidad de datos 1 X N (vector). 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 Puede manejar decenas de miles de operaciones por ciclo.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Calibri"/>
              <a:buChar char="●"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TPU: Unidad de datos N X N (tensor).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 P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uede manejar hasta 128000 operaciones por ciclo.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áfico, Gráfico de líneas&#10;&#10;Descripción generada automáticamente" id="172" name="Google Shape;172;p28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Unidad </a:t>
            </a: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mínima</a:t>
            </a: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procesamiento</a:t>
            </a: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75" name="Google Shape;175;p28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76" name="Google Shape;176;p28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 rotWithShape="1">
          <a:blip r:embed="rId10">
            <a:alphaModFix/>
          </a:blip>
          <a:srcRect b="8776" l="0" r="0" t="19280"/>
          <a:stretch/>
        </p:blipFill>
        <p:spPr>
          <a:xfrm>
            <a:off x="1942950" y="987750"/>
            <a:ext cx="5479601" cy="10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5" name="Google Shape;18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/>
        </p:nvSpPr>
        <p:spPr>
          <a:xfrm>
            <a:off x="221450" y="1117100"/>
            <a:ext cx="86931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CPU: 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 procesador diseñado para resolver cada problema computacional de manera general. El diseño de memoria caché y memoria está diseñado para ser óptimo para cualquier problema de programación general.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GPU: 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un procesador diseñado para acelerar la representación de gráficos.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TPU: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 coprocesador diseñado para acelerar el desarrollo de tareas de aprendizaje profundo utilizando TensorFlow (un marco de programación); No se han desarrollado compiladores para TPU que podrían usarse para programación de propósito general; por lo tanto, </a:t>
            </a: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requiere un esfuerzo significativo para realizar una programación general en TPU</a:t>
            </a:r>
            <a:endParaRPr b="1"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áfico, Gráfico de líneas&#10;&#10;Descripción generada automáticamente" id="187" name="Google Shape;187;p29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Propósito</a:t>
            </a:r>
            <a:endParaRPr sz="2400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9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190" name="Google Shape;190;p29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191" name="Google Shape;191;p29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1573" y="74603"/>
            <a:ext cx="992845" cy="195520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 txBox="1"/>
          <p:nvPr/>
        </p:nvSpPr>
        <p:spPr>
          <a:xfrm>
            <a:off x="221450" y="1052675"/>
            <a:ext cx="56949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CPU: 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problemas de programación de propósito general.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GPU: 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representación de gráficos, entrenamiento e inferencia del modelo de aprendizaje automático, problemas de programación con alcance de paralelización, problema de programación de propósito general.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TPU:</a:t>
            </a:r>
            <a:r>
              <a:rPr lang="es" sz="19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limitado al entrenamiento e inferencia del modelo de aprendizaje automático (solo en el modelo de TensorFlow). </a:t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áfico, Gráfico de líneas&#10;&#10;Descripción generada automáticamente" id="201" name="Google Shape;201;p30"/>
          <p:cNvPicPr preferRelativeResize="0"/>
          <p:nvPr/>
        </p:nvPicPr>
        <p:blipFill rotWithShape="1">
          <a:blip r:embed="rId4">
            <a:alphaModFix amt="50000"/>
          </a:blip>
          <a:srcRect b="0" l="0" r="0" t="0"/>
          <a:stretch/>
        </p:blipFill>
        <p:spPr>
          <a:xfrm>
            <a:off x="7258049" y="4313585"/>
            <a:ext cx="1792773" cy="73921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221456" y="477203"/>
            <a:ext cx="892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Uso	</a:t>
            </a:r>
            <a:r>
              <a:rPr lang="es" sz="2400">
                <a:solidFill>
                  <a:srgbClr val="7F4EB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7F4E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293227" y="898640"/>
            <a:ext cx="4318800" cy="34200"/>
          </a:xfrm>
          <a:prstGeom prst="rect">
            <a:avLst/>
          </a:prstGeom>
          <a:solidFill>
            <a:srgbClr val="7F4EB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ódigo QR&#10;&#10;Descripción generada automáticamente" id="204" name="Google Shape;204;p30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>
            <a:off x="8285028" y="123231"/>
            <a:ext cx="718457" cy="152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Logotipo&#10;&#10;Descripción generada automáticamente" id="205" name="Google Shape;205;p30"/>
          <p:cNvPicPr preferRelativeResize="0"/>
          <p:nvPr/>
        </p:nvPicPr>
        <p:blipFill rotWithShape="1">
          <a:blip r:embed="rId6">
            <a:alphaModFix amt="50000"/>
          </a:blip>
          <a:srcRect b="0" l="0" r="0" t="0"/>
          <a:stretch/>
        </p:blipFill>
        <p:spPr>
          <a:xfrm>
            <a:off x="4201086" y="4274448"/>
            <a:ext cx="1677454" cy="62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 rotWithShape="1">
          <a:blip r:embed="rId7">
            <a:alphaModFix amt="51000"/>
          </a:blip>
          <a:srcRect b="0" l="0" r="0" t="0"/>
          <a:stretch/>
        </p:blipFill>
        <p:spPr>
          <a:xfrm>
            <a:off x="1136660" y="4344051"/>
            <a:ext cx="582236" cy="513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 rotWithShape="1">
          <a:blip r:embed="rId8">
            <a:alphaModFix amt="50000"/>
          </a:blip>
          <a:srcRect b="0" l="0" r="0" t="0"/>
          <a:stretch/>
        </p:blipFill>
        <p:spPr>
          <a:xfrm>
            <a:off x="2081486" y="4397573"/>
            <a:ext cx="1913515" cy="406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 rotWithShape="1">
          <a:blip r:embed="rId9">
            <a:alphaModFix amt="50000"/>
          </a:blip>
          <a:srcRect b="0" l="0" r="0" t="0"/>
          <a:stretch/>
        </p:blipFill>
        <p:spPr>
          <a:xfrm>
            <a:off x="6084625" y="4274448"/>
            <a:ext cx="1495334" cy="811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09475" y="804217"/>
            <a:ext cx="2184325" cy="9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309475" y="1741828"/>
            <a:ext cx="2184326" cy="1304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94650" y="3128300"/>
            <a:ext cx="1406751" cy="100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